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8229600" cx="14630400"/>
  <p:notesSz cx="8229600" cy="146304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2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2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2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27488" y="2270046"/>
            <a:ext cx="4919305" cy="3689509"/>
          </a:xfrm>
          <a:prstGeom prst="rect"/>
        </p:spPr>
      </p:pic>
      <p:sp>
        <p:nvSpPr>
          <p:cNvPr id="1048577" name="Text 1"/>
          <p:cNvSpPr/>
          <p:nvPr/>
        </p:nvSpPr>
        <p:spPr>
          <a:xfrm>
            <a:off x="793790" y="1606987"/>
            <a:ext cx="7556421" cy="293465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7702"/>
              </a:lnSpc>
              <a:buNone/>
            </a:pPr>
            <a:r>
              <a:rPr dirty="0" sz="6162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Designing a Captivating E-commerce Website</a:t>
            </a:r>
            <a:endParaRPr dirty="0" sz="6162" lang="en-US"/>
          </a:p>
        </p:txBody>
      </p:sp>
      <p:sp>
        <p:nvSpPr>
          <p:cNvPr id="1048578" name="Text 2"/>
          <p:cNvSpPr/>
          <p:nvPr/>
        </p:nvSpPr>
        <p:spPr>
          <a:xfrm>
            <a:off x="793790" y="4881801"/>
            <a:ext cx="7556421" cy="108870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Crafting an engaging online store involves a multi-faceted approach that goes beyond aesthetics. It's about creating a seamless and intuitive experience for your customers.</a:t>
            </a:r>
            <a:endParaRPr dirty="0" sz="1786" lang="en-US"/>
          </a:p>
        </p:txBody>
      </p:sp>
      <p:sp>
        <p:nvSpPr>
          <p:cNvPr id="1048579" name="Shape 3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70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9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/>
        </p:spPr>
      </p:pic>
      <p:pic>
        <p:nvPicPr>
          <p:cNvPr id="2097197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424726" y="283488"/>
            <a:ext cx="3780830" cy="2268260"/>
          </a:xfrm>
          <a:prstGeom prst="rect"/>
        </p:spPr>
      </p:pic>
      <p:sp>
        <p:nvSpPr>
          <p:cNvPr id="1048702" name="Text 1"/>
          <p:cNvSpPr/>
          <p:nvPr/>
        </p:nvSpPr>
        <p:spPr>
          <a:xfrm>
            <a:off x="793790" y="3554968"/>
            <a:ext cx="13042821" cy="141755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581"/>
              </a:lnSpc>
              <a:buNone/>
            </a:pPr>
            <a:r>
              <a:rPr dirty="0" sz="4465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Analyzing Data and Optimizing for Continuous Improvement</a:t>
            </a:r>
            <a:endParaRPr dirty="0" sz="4465" lang="en-US"/>
          </a:p>
        </p:txBody>
      </p:sp>
      <p:sp>
        <p:nvSpPr>
          <p:cNvPr id="1048703" name="Shape 2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704" name="Text 3"/>
          <p:cNvSpPr/>
          <p:nvPr/>
        </p:nvSpPr>
        <p:spPr>
          <a:xfrm>
            <a:off x="998696" y="5652849"/>
            <a:ext cx="100489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dirty="0" sz="2679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dirty="0" sz="2679" lang="en-US"/>
          </a:p>
        </p:txBody>
      </p:sp>
      <p:sp>
        <p:nvSpPr>
          <p:cNvPr id="1048705" name="Text 4"/>
          <p:cNvSpPr/>
          <p:nvPr/>
        </p:nvSpPr>
        <p:spPr>
          <a:xfrm>
            <a:off x="1530906" y="5567839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Website Analytics</a:t>
            </a:r>
            <a:endParaRPr dirty="0" sz="2233" lang="en-US"/>
          </a:p>
        </p:txBody>
      </p:sp>
      <p:sp>
        <p:nvSpPr>
          <p:cNvPr id="1048706" name="Text 5"/>
          <p:cNvSpPr/>
          <p:nvPr/>
        </p:nvSpPr>
        <p:spPr>
          <a:xfrm>
            <a:off x="1530906" y="6058257"/>
            <a:ext cx="3459242" cy="145161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website traffic, user behavior, and conversion rates to identify areas for improvement.</a:t>
            </a:r>
            <a:endParaRPr dirty="0" sz="1786" lang="en-US"/>
          </a:p>
        </p:txBody>
      </p:sp>
      <p:sp>
        <p:nvSpPr>
          <p:cNvPr id="1048707" name="Shape 6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708" name="Text 7"/>
          <p:cNvSpPr/>
          <p:nvPr/>
        </p:nvSpPr>
        <p:spPr>
          <a:xfrm>
            <a:off x="5383411" y="5652849"/>
            <a:ext cx="177403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dirty="0" sz="2679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dirty="0" sz="2679" lang="en-US"/>
          </a:p>
        </p:txBody>
      </p:sp>
      <p:sp>
        <p:nvSpPr>
          <p:cNvPr id="1048709" name="Text 8"/>
          <p:cNvSpPr/>
          <p:nvPr/>
        </p:nvSpPr>
        <p:spPr>
          <a:xfrm>
            <a:off x="5954078" y="5567839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A/B Testing</a:t>
            </a:r>
            <a:endParaRPr dirty="0" sz="2233" lang="en-US"/>
          </a:p>
        </p:txBody>
      </p:sp>
      <p:sp>
        <p:nvSpPr>
          <p:cNvPr id="1048710" name="Text 9"/>
          <p:cNvSpPr/>
          <p:nvPr/>
        </p:nvSpPr>
        <p:spPr>
          <a:xfrm>
            <a:off x="5954078" y="6058257"/>
            <a:ext cx="3459242" cy="145161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Experiment with different website elements to see what performs best. This can help optimize design and content.</a:t>
            </a:r>
            <a:endParaRPr dirty="0" sz="1786" lang="en-US"/>
          </a:p>
        </p:txBody>
      </p:sp>
      <p:sp>
        <p:nvSpPr>
          <p:cNvPr id="1048711" name="Shape 10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712" name="Text 11"/>
          <p:cNvSpPr/>
          <p:nvPr/>
        </p:nvSpPr>
        <p:spPr>
          <a:xfrm>
            <a:off x="9799677" y="5652849"/>
            <a:ext cx="191095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dirty="0" sz="2679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dirty="0" sz="2679" lang="en-US"/>
          </a:p>
        </p:txBody>
      </p:sp>
      <p:sp>
        <p:nvSpPr>
          <p:cNvPr id="1048713" name="Text 12"/>
          <p:cNvSpPr/>
          <p:nvPr/>
        </p:nvSpPr>
        <p:spPr>
          <a:xfrm>
            <a:off x="10377249" y="5567839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Feedback</a:t>
            </a:r>
            <a:endParaRPr dirty="0" sz="2233" lang="en-US"/>
          </a:p>
        </p:txBody>
      </p:sp>
      <p:sp>
        <p:nvSpPr>
          <p:cNvPr id="1048714" name="Text 13"/>
          <p:cNvSpPr/>
          <p:nvPr/>
        </p:nvSpPr>
        <p:spPr>
          <a:xfrm>
            <a:off x="10377249" y="6058257"/>
            <a:ext cx="3459242" cy="145161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Regularly solicit customer feedback to understand their needs and improve the overall shopping experience.</a:t>
            </a:r>
            <a:endParaRPr dirty="0" sz="1786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27488" y="2181820"/>
            <a:ext cx="4919305" cy="3865840"/>
          </a:xfrm>
          <a:prstGeom prst="rect"/>
        </p:spPr>
      </p:pic>
      <p:sp>
        <p:nvSpPr>
          <p:cNvPr id="1048585" name="Text 1"/>
          <p:cNvSpPr/>
          <p:nvPr/>
        </p:nvSpPr>
        <p:spPr>
          <a:xfrm>
            <a:off x="793790" y="711637"/>
            <a:ext cx="7556421" cy="141755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581"/>
              </a:lnSpc>
              <a:buNone/>
            </a:pPr>
            <a:r>
              <a:rPr dirty="0" sz="4465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Defining Your Brand and Target Audience</a:t>
            </a:r>
            <a:endParaRPr dirty="0" sz="4465" lang="en-US"/>
          </a:p>
        </p:txBody>
      </p:sp>
      <p:sp>
        <p:nvSpPr>
          <p:cNvPr id="1048586" name="Shape 2"/>
          <p:cNvSpPr/>
          <p:nvPr/>
        </p:nvSpPr>
        <p:spPr>
          <a:xfrm>
            <a:off x="7937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587" name="Text 3"/>
          <p:cNvSpPr/>
          <p:nvPr/>
        </p:nvSpPr>
        <p:spPr>
          <a:xfrm>
            <a:off x="1028224" y="2703790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Brand Identity</a:t>
            </a:r>
            <a:endParaRPr dirty="0" sz="2233" lang="en-US"/>
          </a:p>
        </p:txBody>
      </p:sp>
      <p:sp>
        <p:nvSpPr>
          <p:cNvPr id="1048588" name="Text 4"/>
          <p:cNvSpPr/>
          <p:nvPr/>
        </p:nvSpPr>
        <p:spPr>
          <a:xfrm>
            <a:off x="1028224" y="3194209"/>
            <a:ext cx="3195995" cy="217741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unique brand voice and visual language. This should resonate with your target audience and communicate your core values.</a:t>
            </a:r>
            <a:endParaRPr dirty="0" sz="1786" lang="en-US"/>
          </a:p>
        </p:txBody>
      </p:sp>
      <p:sp>
        <p:nvSpPr>
          <p:cNvPr id="1048589" name="Shape 5"/>
          <p:cNvSpPr/>
          <p:nvPr/>
        </p:nvSpPr>
        <p:spPr>
          <a:xfrm>
            <a:off x="46854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590" name="Text 6"/>
          <p:cNvSpPr/>
          <p:nvPr/>
        </p:nvSpPr>
        <p:spPr>
          <a:xfrm>
            <a:off x="4919901" y="2703790"/>
            <a:ext cx="3195995" cy="70866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 Audience Analysis</a:t>
            </a:r>
            <a:endParaRPr dirty="0" sz="2233" lang="en-US"/>
          </a:p>
        </p:txBody>
      </p:sp>
      <p:sp>
        <p:nvSpPr>
          <p:cNvPr id="1048591" name="Text 7"/>
          <p:cNvSpPr/>
          <p:nvPr/>
        </p:nvSpPr>
        <p:spPr>
          <a:xfrm>
            <a:off x="4919901" y="3548539"/>
            <a:ext cx="3195995" cy="181451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your customer demographics, interests, and needs is crucial for tailoring your website and product offerings.</a:t>
            </a:r>
            <a:endParaRPr dirty="0" sz="1786" lang="en-US"/>
          </a:p>
        </p:txBody>
      </p:sp>
      <p:sp>
        <p:nvSpPr>
          <p:cNvPr id="1048592" name="Shape 8"/>
          <p:cNvSpPr/>
          <p:nvPr/>
        </p:nvSpPr>
        <p:spPr>
          <a:xfrm>
            <a:off x="7937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593" name="Text 9"/>
          <p:cNvSpPr/>
          <p:nvPr/>
        </p:nvSpPr>
        <p:spPr>
          <a:xfrm>
            <a:off x="1028224" y="6067306"/>
            <a:ext cx="2914769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Competitive Research</a:t>
            </a:r>
            <a:endParaRPr dirty="0" sz="2233" lang="en-US"/>
          </a:p>
        </p:txBody>
      </p:sp>
      <p:sp>
        <p:nvSpPr>
          <p:cNvPr id="1048594" name="Text 10"/>
          <p:cNvSpPr/>
          <p:nvPr/>
        </p:nvSpPr>
        <p:spPr>
          <a:xfrm>
            <a:off x="1028224" y="6557724"/>
            <a:ext cx="7087553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competitors helps identify successful strategies and understand market trends. This can inform your design choices.</a:t>
            </a:r>
            <a:endParaRPr dirty="0" sz="1786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9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sp>
        <p:nvSpPr>
          <p:cNvPr id="1048599" name="Text 1"/>
          <p:cNvSpPr/>
          <p:nvPr/>
        </p:nvSpPr>
        <p:spPr>
          <a:xfrm>
            <a:off x="793790" y="1822609"/>
            <a:ext cx="13042821" cy="141755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581"/>
              </a:lnSpc>
              <a:buNone/>
            </a:pPr>
            <a:r>
              <a:rPr dirty="0" sz="4465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Developing a Responsive and User-Friendly Layout</a:t>
            </a:r>
            <a:endParaRPr dirty="0" sz="4465" lang="en-US"/>
          </a:p>
        </p:txBody>
      </p:sp>
      <p:sp>
        <p:nvSpPr>
          <p:cNvPr id="1048600" name="Text 2"/>
          <p:cNvSpPr/>
          <p:nvPr/>
        </p:nvSpPr>
        <p:spPr>
          <a:xfrm>
            <a:off x="793790" y="3807143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Navigation</a:t>
            </a:r>
            <a:endParaRPr dirty="0" sz="2233" lang="en-US"/>
          </a:p>
        </p:txBody>
      </p:sp>
      <p:sp>
        <p:nvSpPr>
          <p:cNvPr id="1048601" name="Text 3"/>
          <p:cNvSpPr/>
          <p:nvPr/>
        </p:nvSpPr>
        <p:spPr>
          <a:xfrm>
            <a:off x="793790" y="4388287"/>
            <a:ext cx="3978116" cy="145161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and intuitive navigation makes it easy for customers to find what they need. Consider using mega menus for large product catalogs.</a:t>
            </a:r>
            <a:endParaRPr dirty="0" sz="1786" lang="en-US"/>
          </a:p>
        </p:txBody>
      </p:sp>
      <p:sp>
        <p:nvSpPr>
          <p:cNvPr id="1048602" name="Text 4"/>
          <p:cNvSpPr/>
          <p:nvPr/>
        </p:nvSpPr>
        <p:spPr>
          <a:xfrm>
            <a:off x="5332928" y="3807143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Content Hierarchy</a:t>
            </a:r>
            <a:endParaRPr dirty="0" sz="2233" lang="en-US"/>
          </a:p>
        </p:txBody>
      </p:sp>
      <p:sp>
        <p:nvSpPr>
          <p:cNvPr id="1048603" name="Text 5"/>
          <p:cNvSpPr/>
          <p:nvPr/>
        </p:nvSpPr>
        <p:spPr>
          <a:xfrm>
            <a:off x="5332928" y="4388287"/>
            <a:ext cx="3978116" cy="181451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important information, such as product details and calls to action. Use visual cues, such as headings, subheadings, and images, to guide users.</a:t>
            </a:r>
            <a:endParaRPr dirty="0" sz="1786" lang="en-US"/>
          </a:p>
        </p:txBody>
      </p:sp>
      <p:sp>
        <p:nvSpPr>
          <p:cNvPr id="1048604" name="Text 6"/>
          <p:cNvSpPr/>
          <p:nvPr/>
        </p:nvSpPr>
        <p:spPr>
          <a:xfrm>
            <a:off x="9872067" y="3807143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Responsive Design</a:t>
            </a:r>
            <a:endParaRPr dirty="0" sz="2233" lang="en-US"/>
          </a:p>
        </p:txBody>
      </p:sp>
      <p:sp>
        <p:nvSpPr>
          <p:cNvPr id="1048605" name="Text 7"/>
          <p:cNvSpPr/>
          <p:nvPr/>
        </p:nvSpPr>
        <p:spPr>
          <a:xfrm>
            <a:off x="9872067" y="4388287"/>
            <a:ext cx="3978116" cy="181451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your website adapts seamlessly to different screen sizes. A responsive design provides an optimal experience on desktops, tablets, and smartphones.</a:t>
            </a:r>
            <a:endParaRPr dirty="0" sz="1786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0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382482" y="2793563"/>
            <a:ext cx="5009317" cy="2642473"/>
          </a:xfrm>
          <a:prstGeom prst="rect"/>
        </p:spPr>
      </p:pic>
      <p:sp>
        <p:nvSpPr>
          <p:cNvPr id="1048610" name="Text 1"/>
          <p:cNvSpPr/>
          <p:nvPr/>
        </p:nvSpPr>
        <p:spPr>
          <a:xfrm>
            <a:off x="667702" y="1130975"/>
            <a:ext cx="7808595" cy="1192292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4695"/>
              </a:lnSpc>
              <a:buNone/>
            </a:pPr>
            <a:r>
              <a:rPr dirty="0" sz="3756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Optimizing Product Presentation and Descriptions</a:t>
            </a:r>
            <a:endParaRPr dirty="0" sz="3756" lang="en-US"/>
          </a:p>
        </p:txBody>
      </p:sp>
      <p:sp>
        <p:nvSpPr>
          <p:cNvPr id="1048611" name="Shape 2"/>
          <p:cNvSpPr/>
          <p:nvPr/>
        </p:nvSpPr>
        <p:spPr>
          <a:xfrm>
            <a:off x="667702" y="2823924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12" name="Text 3"/>
          <p:cNvSpPr/>
          <p:nvPr/>
        </p:nvSpPr>
        <p:spPr>
          <a:xfrm>
            <a:off x="839986" y="2895362"/>
            <a:ext cx="84534" cy="28622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53"/>
              </a:lnSpc>
              <a:buNone/>
            </a:pPr>
            <a:r>
              <a:rPr dirty="0" sz="225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dirty="0" sz="2253" lang="en-US"/>
          </a:p>
        </p:txBody>
      </p:sp>
      <p:sp>
        <p:nvSpPr>
          <p:cNvPr id="1048613" name="Text 4"/>
          <p:cNvSpPr/>
          <p:nvPr/>
        </p:nvSpPr>
        <p:spPr>
          <a:xfrm>
            <a:off x="1287661" y="2823924"/>
            <a:ext cx="2384822" cy="29801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47"/>
              </a:lnSpc>
              <a:buNone/>
            </a:pPr>
            <a:r>
              <a:rPr dirty="0" sz="1878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High-Quality Images</a:t>
            </a:r>
            <a:endParaRPr dirty="0" sz="1878" lang="en-US"/>
          </a:p>
        </p:txBody>
      </p:sp>
      <p:sp>
        <p:nvSpPr>
          <p:cNvPr id="1048614" name="Text 5"/>
          <p:cNvSpPr/>
          <p:nvPr/>
        </p:nvSpPr>
        <p:spPr>
          <a:xfrm>
            <a:off x="1287661" y="3236357"/>
            <a:ext cx="3188970" cy="183094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404"/>
              </a:lnSpc>
              <a:buNone/>
            </a:pPr>
            <a:r>
              <a:rPr dirty="0" sz="150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professional product photography that showcases your products in a flattering and informative way. Consider using 360-degree views or zoom options.</a:t>
            </a:r>
            <a:endParaRPr dirty="0" sz="1502" lang="en-US"/>
          </a:p>
        </p:txBody>
      </p:sp>
      <p:sp>
        <p:nvSpPr>
          <p:cNvPr id="1048615" name="Shape 6"/>
          <p:cNvSpPr/>
          <p:nvPr/>
        </p:nvSpPr>
        <p:spPr>
          <a:xfrm>
            <a:off x="4667369" y="2823924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16" name="Text 7"/>
          <p:cNvSpPr/>
          <p:nvPr/>
        </p:nvSpPr>
        <p:spPr>
          <a:xfrm>
            <a:off x="4807268" y="2895362"/>
            <a:ext cx="149304" cy="28622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53"/>
              </a:lnSpc>
              <a:buNone/>
            </a:pPr>
            <a:r>
              <a:rPr dirty="0" sz="225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dirty="0" sz="2253" lang="en-US"/>
          </a:p>
        </p:txBody>
      </p:sp>
      <p:sp>
        <p:nvSpPr>
          <p:cNvPr id="1048617" name="Text 8"/>
          <p:cNvSpPr/>
          <p:nvPr/>
        </p:nvSpPr>
        <p:spPr>
          <a:xfrm>
            <a:off x="5287328" y="2823924"/>
            <a:ext cx="2426732" cy="29801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47"/>
              </a:lnSpc>
              <a:buNone/>
            </a:pPr>
            <a:r>
              <a:rPr dirty="0" sz="1878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Detailed Descriptions</a:t>
            </a:r>
            <a:endParaRPr dirty="0" sz="1878" lang="en-US"/>
          </a:p>
        </p:txBody>
      </p:sp>
      <p:sp>
        <p:nvSpPr>
          <p:cNvPr id="1048618" name="Text 9"/>
          <p:cNvSpPr/>
          <p:nvPr/>
        </p:nvSpPr>
        <p:spPr>
          <a:xfrm>
            <a:off x="5287328" y="3236357"/>
            <a:ext cx="3188970" cy="122062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404"/>
              </a:lnSpc>
              <a:buNone/>
            </a:pPr>
            <a:r>
              <a:rPr dirty="0" sz="150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Write compelling descriptions that highlight key features and benefits. Use keywords that customers are likely to search for.</a:t>
            </a:r>
            <a:endParaRPr dirty="0" sz="1502" lang="en-US"/>
          </a:p>
        </p:txBody>
      </p:sp>
      <p:sp>
        <p:nvSpPr>
          <p:cNvPr id="1048619" name="Shape 10"/>
          <p:cNvSpPr/>
          <p:nvPr/>
        </p:nvSpPr>
        <p:spPr>
          <a:xfrm>
            <a:off x="667702" y="5472589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20" name="Text 11"/>
          <p:cNvSpPr/>
          <p:nvPr/>
        </p:nvSpPr>
        <p:spPr>
          <a:xfrm>
            <a:off x="801886" y="5544026"/>
            <a:ext cx="160734" cy="28622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53"/>
              </a:lnSpc>
              <a:buNone/>
            </a:pPr>
            <a:r>
              <a:rPr dirty="0" sz="225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dirty="0" sz="2253" lang="en-US"/>
          </a:p>
        </p:txBody>
      </p:sp>
      <p:sp>
        <p:nvSpPr>
          <p:cNvPr id="1048621" name="Text 12"/>
          <p:cNvSpPr/>
          <p:nvPr/>
        </p:nvSpPr>
        <p:spPr>
          <a:xfrm>
            <a:off x="1287661" y="5472589"/>
            <a:ext cx="3188970" cy="596027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347"/>
              </a:lnSpc>
              <a:buNone/>
            </a:pPr>
            <a:r>
              <a:rPr dirty="0" sz="1878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Reviews and Ratings</a:t>
            </a:r>
            <a:endParaRPr dirty="0" sz="1878" lang="en-US"/>
          </a:p>
        </p:txBody>
      </p:sp>
      <p:sp>
        <p:nvSpPr>
          <p:cNvPr id="1048622" name="Text 13"/>
          <p:cNvSpPr/>
          <p:nvPr/>
        </p:nvSpPr>
        <p:spPr>
          <a:xfrm>
            <a:off x="1287661" y="6183035"/>
            <a:ext cx="3188970" cy="915472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404"/>
              </a:lnSpc>
              <a:buNone/>
            </a:pPr>
            <a:r>
              <a:rPr dirty="0" sz="150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customer reviews and ratings to build trust and provide social proof.</a:t>
            </a:r>
            <a:endParaRPr dirty="0" sz="1502" lang="en-US"/>
          </a:p>
        </p:txBody>
      </p:sp>
      <p:sp>
        <p:nvSpPr>
          <p:cNvPr id="1048623" name="Shape 14"/>
          <p:cNvSpPr/>
          <p:nvPr/>
        </p:nvSpPr>
        <p:spPr>
          <a:xfrm>
            <a:off x="4667369" y="5472589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24" name="Text 15"/>
          <p:cNvSpPr/>
          <p:nvPr/>
        </p:nvSpPr>
        <p:spPr>
          <a:xfrm>
            <a:off x="4809173" y="5544026"/>
            <a:ext cx="145494" cy="28622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53"/>
              </a:lnSpc>
              <a:buNone/>
            </a:pPr>
            <a:r>
              <a:rPr dirty="0" sz="225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dirty="0" sz="2253" lang="en-US"/>
          </a:p>
        </p:txBody>
      </p:sp>
      <p:sp>
        <p:nvSpPr>
          <p:cNvPr id="1048625" name="Text 16"/>
          <p:cNvSpPr/>
          <p:nvPr/>
        </p:nvSpPr>
        <p:spPr>
          <a:xfrm>
            <a:off x="5287328" y="5472589"/>
            <a:ext cx="2384822" cy="29801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47"/>
              </a:lnSpc>
              <a:buNone/>
            </a:pPr>
            <a:r>
              <a:rPr dirty="0" sz="1878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Videos</a:t>
            </a:r>
            <a:endParaRPr dirty="0" sz="1878" lang="en-US"/>
          </a:p>
        </p:txBody>
      </p:sp>
      <p:sp>
        <p:nvSpPr>
          <p:cNvPr id="1048626" name="Text 17"/>
          <p:cNvSpPr/>
          <p:nvPr/>
        </p:nvSpPr>
        <p:spPr>
          <a:xfrm>
            <a:off x="5287328" y="5885021"/>
            <a:ext cx="3188970" cy="915472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404"/>
              </a:lnSpc>
              <a:buNone/>
            </a:pPr>
            <a:r>
              <a:rPr dirty="0" sz="150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 using product videos to demonstrate features and provide a more engaging experience.</a:t>
            </a:r>
            <a:endParaRPr dirty="0" sz="1502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3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371290" y="2536031"/>
            <a:ext cx="5031700" cy="3157418"/>
          </a:xfrm>
          <a:prstGeom prst="rect"/>
        </p:spPr>
      </p:pic>
      <p:sp>
        <p:nvSpPr>
          <p:cNvPr id="1048631" name="Text 1"/>
          <p:cNvSpPr/>
          <p:nvPr/>
        </p:nvSpPr>
        <p:spPr>
          <a:xfrm>
            <a:off x="636508" y="500420"/>
            <a:ext cx="7870984" cy="1136571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4475"/>
              </a:lnSpc>
              <a:buNone/>
            </a:pPr>
            <a:r>
              <a:rPr dirty="0" sz="3580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Implementing Secure and Efficient Checkout Process</a:t>
            </a:r>
            <a:endParaRPr dirty="0" sz="3580" lang="en-US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/>
        </p:spPr>
      </p:pic>
      <p:sp>
        <p:nvSpPr>
          <p:cNvPr id="1048632" name="Text 2"/>
          <p:cNvSpPr/>
          <p:nvPr/>
        </p:nvSpPr>
        <p:spPr>
          <a:xfrm>
            <a:off x="1818561" y="2091571"/>
            <a:ext cx="2807732" cy="28408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238"/>
              </a:lnSpc>
              <a:buNone/>
            </a:pPr>
            <a:r>
              <a:rPr dirty="0" sz="179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Payment Gateways</a:t>
            </a:r>
            <a:endParaRPr dirty="0" sz="1790" lang="en-US"/>
          </a:p>
        </p:txBody>
      </p:sp>
      <p:sp>
        <p:nvSpPr>
          <p:cNvPr id="1048633" name="Text 3"/>
          <p:cNvSpPr/>
          <p:nvPr/>
        </p:nvSpPr>
        <p:spPr>
          <a:xfrm>
            <a:off x="1818561" y="2484715"/>
            <a:ext cx="6688931" cy="29087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291"/>
              </a:lnSpc>
              <a:buNone/>
            </a:pPr>
            <a:r>
              <a:rPr dirty="0" sz="143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trusted and secure payment gateways to protect customer data.</a:t>
            </a:r>
            <a:endParaRPr dirty="0" sz="1432" lang="en-US"/>
          </a:p>
        </p:txBody>
      </p:sp>
      <p:pic>
        <p:nvPicPr>
          <p:cNvPr id="2097171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/>
        </p:spPr>
      </p:pic>
      <p:sp>
        <p:nvSpPr>
          <p:cNvPr id="1048634" name="Text 4"/>
          <p:cNvSpPr/>
          <p:nvPr/>
        </p:nvSpPr>
        <p:spPr>
          <a:xfrm>
            <a:off x="1818561" y="3546396"/>
            <a:ext cx="2810947" cy="28408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238"/>
              </a:lnSpc>
              <a:buNone/>
            </a:pPr>
            <a:r>
              <a:rPr dirty="0" sz="179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Multiple Payment Options</a:t>
            </a:r>
            <a:endParaRPr dirty="0" sz="1790" lang="en-US"/>
          </a:p>
        </p:txBody>
      </p:sp>
      <p:sp>
        <p:nvSpPr>
          <p:cNvPr id="1048635" name="Text 5"/>
          <p:cNvSpPr/>
          <p:nvPr/>
        </p:nvSpPr>
        <p:spPr>
          <a:xfrm>
            <a:off x="1818561" y="3939540"/>
            <a:ext cx="6688931" cy="58173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291"/>
              </a:lnSpc>
              <a:buNone/>
            </a:pPr>
            <a:r>
              <a:rPr dirty="0" sz="143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a variety of payment methods, including credit cards, debit cards, and digital wallets.</a:t>
            </a:r>
            <a:endParaRPr dirty="0" sz="1432" lang="en-US"/>
          </a:p>
        </p:txBody>
      </p:sp>
      <p:pic>
        <p:nvPicPr>
          <p:cNvPr id="2097172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/>
        </p:spPr>
      </p:pic>
      <p:sp>
        <p:nvSpPr>
          <p:cNvPr id="1048636" name="Text 6"/>
          <p:cNvSpPr/>
          <p:nvPr/>
        </p:nvSpPr>
        <p:spPr>
          <a:xfrm>
            <a:off x="1818561" y="5001220"/>
            <a:ext cx="2923937" cy="28408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238"/>
              </a:lnSpc>
              <a:buNone/>
            </a:pPr>
            <a:r>
              <a:rPr dirty="0" sz="179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Clear Shipping Information</a:t>
            </a:r>
            <a:endParaRPr dirty="0" sz="1790" lang="en-US"/>
          </a:p>
        </p:txBody>
      </p:sp>
      <p:sp>
        <p:nvSpPr>
          <p:cNvPr id="1048637" name="Text 7"/>
          <p:cNvSpPr/>
          <p:nvPr/>
        </p:nvSpPr>
        <p:spPr>
          <a:xfrm>
            <a:off x="1818561" y="5394365"/>
            <a:ext cx="6688931" cy="58173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291"/>
              </a:lnSpc>
              <a:buNone/>
            </a:pPr>
            <a:r>
              <a:rPr dirty="0" sz="143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transparent and accurate shipping information, including costs, delivery timeframes, and return policies.</a:t>
            </a:r>
            <a:endParaRPr dirty="0" sz="1432" lang="en-US"/>
          </a:p>
        </p:txBody>
      </p:sp>
      <p:pic>
        <p:nvPicPr>
          <p:cNvPr id="2097173" name="Image 6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/>
        </p:spPr>
      </p:pic>
      <p:sp>
        <p:nvSpPr>
          <p:cNvPr id="1048638" name="Text 8"/>
          <p:cNvSpPr/>
          <p:nvPr/>
        </p:nvSpPr>
        <p:spPr>
          <a:xfrm>
            <a:off x="1818561" y="6456045"/>
            <a:ext cx="2273260" cy="28408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238"/>
              </a:lnSpc>
              <a:buNone/>
            </a:pPr>
            <a:r>
              <a:rPr dirty="0" sz="179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Order Tracking</a:t>
            </a:r>
            <a:endParaRPr dirty="0" sz="1790" lang="en-US"/>
          </a:p>
        </p:txBody>
      </p:sp>
      <p:sp>
        <p:nvSpPr>
          <p:cNvPr id="1048639" name="Text 9"/>
          <p:cNvSpPr/>
          <p:nvPr/>
        </p:nvSpPr>
        <p:spPr>
          <a:xfrm>
            <a:off x="1818561" y="6849189"/>
            <a:ext cx="6688931" cy="58173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291"/>
              </a:lnSpc>
              <a:buNone/>
            </a:pPr>
            <a:r>
              <a:rPr dirty="0" sz="1432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real-time order tracking so customers can monitor the progress of their shipment.</a:t>
            </a:r>
            <a:endParaRPr dirty="0" sz="1432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4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394508" y="2245281"/>
            <a:ext cx="4985385" cy="3739039"/>
          </a:xfrm>
          <a:prstGeom prst="rect"/>
        </p:spPr>
      </p:pic>
      <p:sp>
        <p:nvSpPr>
          <p:cNvPr id="1048644" name="Text 1"/>
          <p:cNvSpPr/>
          <p:nvPr/>
        </p:nvSpPr>
        <p:spPr>
          <a:xfrm>
            <a:off x="701635" y="1343025"/>
            <a:ext cx="7740729" cy="125277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4933"/>
              </a:lnSpc>
              <a:buNone/>
            </a:pPr>
            <a:r>
              <a:rPr dirty="0" sz="3946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Incorporating Effective Search and Filtering Options</a:t>
            </a:r>
            <a:endParaRPr dirty="0" sz="3946" lang="en-US"/>
          </a:p>
        </p:txBody>
      </p:sp>
      <p:sp>
        <p:nvSpPr>
          <p:cNvPr id="1048645" name="Shape 2"/>
          <p:cNvSpPr/>
          <p:nvPr/>
        </p:nvSpPr>
        <p:spPr>
          <a:xfrm>
            <a:off x="701635" y="2896433"/>
            <a:ext cx="7740729" cy="3990023"/>
          </a:xfrm>
          <a:prstGeom prst="roundRect">
            <a:avLst>
              <a:gd name="adj" fmla="val 21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646" name="Shape 3"/>
          <p:cNvSpPr/>
          <p:nvPr/>
        </p:nvSpPr>
        <p:spPr>
          <a:xfrm>
            <a:off x="709255" y="2904053"/>
            <a:ext cx="7725489" cy="1218009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47" name="Text 4"/>
          <p:cNvSpPr/>
          <p:nvPr/>
        </p:nvSpPr>
        <p:spPr>
          <a:xfrm>
            <a:off x="909638" y="3031927"/>
            <a:ext cx="3458170" cy="320754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Search Functionality</a:t>
            </a:r>
            <a:endParaRPr dirty="0" sz="1579" lang="en-US"/>
          </a:p>
        </p:txBody>
      </p:sp>
      <p:sp>
        <p:nvSpPr>
          <p:cNvPr id="1048648" name="Text 5"/>
          <p:cNvSpPr/>
          <p:nvPr/>
        </p:nvSpPr>
        <p:spPr>
          <a:xfrm>
            <a:off x="4776192" y="3031927"/>
            <a:ext cx="3458170" cy="96226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powerful search engine that allows customers to find products quickly and easily.</a:t>
            </a:r>
            <a:endParaRPr dirty="0" sz="1579" lang="en-US"/>
          </a:p>
        </p:txBody>
      </p:sp>
      <p:sp>
        <p:nvSpPr>
          <p:cNvPr id="1048649" name="Shape 6"/>
          <p:cNvSpPr/>
          <p:nvPr/>
        </p:nvSpPr>
        <p:spPr>
          <a:xfrm>
            <a:off x="709255" y="4122063"/>
            <a:ext cx="7725489" cy="1538764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650" name="Text 7"/>
          <p:cNvSpPr/>
          <p:nvPr/>
        </p:nvSpPr>
        <p:spPr>
          <a:xfrm>
            <a:off x="909638" y="4249936"/>
            <a:ext cx="3458170" cy="320754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Filtering Options</a:t>
            </a:r>
            <a:endParaRPr dirty="0" sz="1579" lang="en-US"/>
          </a:p>
        </p:txBody>
      </p:sp>
      <p:sp>
        <p:nvSpPr>
          <p:cNvPr id="1048651" name="Text 8"/>
          <p:cNvSpPr/>
          <p:nvPr/>
        </p:nvSpPr>
        <p:spPr>
          <a:xfrm>
            <a:off x="4776192" y="4249936"/>
            <a:ext cx="3458170" cy="128301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range of filtering options, such as price, size, color, and brand, to help customers narrow down their search.</a:t>
            </a:r>
            <a:endParaRPr dirty="0" sz="1579" lang="en-US"/>
          </a:p>
        </p:txBody>
      </p:sp>
      <p:sp>
        <p:nvSpPr>
          <p:cNvPr id="1048652" name="Shape 9"/>
          <p:cNvSpPr/>
          <p:nvPr/>
        </p:nvSpPr>
        <p:spPr>
          <a:xfrm>
            <a:off x="709255" y="5660827"/>
            <a:ext cx="7725489" cy="1218009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53" name="Text 10"/>
          <p:cNvSpPr/>
          <p:nvPr/>
        </p:nvSpPr>
        <p:spPr>
          <a:xfrm>
            <a:off x="909638" y="5788700"/>
            <a:ext cx="3458170" cy="320754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Auto-Suggest</a:t>
            </a:r>
            <a:endParaRPr dirty="0" sz="1579" lang="en-US"/>
          </a:p>
        </p:txBody>
      </p:sp>
      <p:sp>
        <p:nvSpPr>
          <p:cNvPr id="1048654" name="Text 11"/>
          <p:cNvSpPr/>
          <p:nvPr/>
        </p:nvSpPr>
        <p:spPr>
          <a:xfrm>
            <a:off x="4776192" y="5788700"/>
            <a:ext cx="3458170" cy="96226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526"/>
              </a:lnSpc>
              <a:buNone/>
            </a:pPr>
            <a:r>
              <a:rPr dirty="0" sz="1579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auto-suggest to provide search suggestions as customers type, improving the search experience.</a:t>
            </a:r>
            <a:endParaRPr dirty="0" sz="1579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5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8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2719507"/>
          </a:xfrm>
          <a:prstGeom prst="rect"/>
        </p:spPr>
      </p:pic>
      <p:pic>
        <p:nvPicPr>
          <p:cNvPr id="209718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381268" y="271939"/>
            <a:ext cx="3867864" cy="2175629"/>
          </a:xfrm>
          <a:prstGeom prst="rect"/>
        </p:spPr>
      </p:pic>
      <p:sp>
        <p:nvSpPr>
          <p:cNvPr id="1048659" name="Text 1"/>
          <p:cNvSpPr/>
          <p:nvPr/>
        </p:nvSpPr>
        <p:spPr>
          <a:xfrm>
            <a:off x="761405" y="3493651"/>
            <a:ext cx="13107591" cy="135969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353"/>
              </a:lnSpc>
              <a:buNone/>
            </a:pPr>
            <a:r>
              <a:rPr dirty="0" sz="4283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Leveraging Personalized Recommendations and Upselling</a:t>
            </a:r>
            <a:endParaRPr dirty="0" sz="4283" lang="en-US"/>
          </a:p>
        </p:txBody>
      </p:sp>
      <p:pic>
        <p:nvPicPr>
          <p:cNvPr id="209718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61405" y="5179576"/>
            <a:ext cx="543878" cy="543878"/>
          </a:xfrm>
          <a:prstGeom prst="rect"/>
        </p:spPr>
      </p:pic>
      <p:sp>
        <p:nvSpPr>
          <p:cNvPr id="1048660" name="Text 2"/>
          <p:cNvSpPr/>
          <p:nvPr/>
        </p:nvSpPr>
        <p:spPr>
          <a:xfrm>
            <a:off x="761405" y="5940981"/>
            <a:ext cx="3477220" cy="33992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77"/>
              </a:lnSpc>
              <a:buNone/>
            </a:pPr>
            <a:r>
              <a:rPr dirty="0" sz="2141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Recommendations</a:t>
            </a:r>
            <a:endParaRPr dirty="0" sz="2141" lang="en-US"/>
          </a:p>
        </p:txBody>
      </p:sp>
      <p:sp>
        <p:nvSpPr>
          <p:cNvPr id="1048661" name="Text 3"/>
          <p:cNvSpPr/>
          <p:nvPr/>
        </p:nvSpPr>
        <p:spPr>
          <a:xfrm>
            <a:off x="761405" y="6411397"/>
            <a:ext cx="4151709" cy="104405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41"/>
              </a:lnSpc>
              <a:buNone/>
            </a:pPr>
            <a:r>
              <a:rPr dirty="0" sz="1713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algorithms to recommend relevant products based on customer browsing history and purchase preferences.</a:t>
            </a:r>
            <a:endParaRPr dirty="0" sz="1713" lang="en-US"/>
          </a:p>
        </p:txBody>
      </p:sp>
      <p:pic>
        <p:nvPicPr>
          <p:cNvPr id="2097183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239345" y="5179576"/>
            <a:ext cx="543878" cy="543878"/>
          </a:xfrm>
          <a:prstGeom prst="rect"/>
        </p:spPr>
      </p:pic>
      <p:sp>
        <p:nvSpPr>
          <p:cNvPr id="1048662" name="Text 4"/>
          <p:cNvSpPr/>
          <p:nvPr/>
        </p:nvSpPr>
        <p:spPr>
          <a:xfrm>
            <a:off x="5239345" y="5940981"/>
            <a:ext cx="3506986" cy="33992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77"/>
              </a:lnSpc>
              <a:buNone/>
            </a:pPr>
            <a:r>
              <a:rPr dirty="0" sz="2141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Upselling and Cross-selling</a:t>
            </a:r>
            <a:endParaRPr dirty="0" sz="2141" lang="en-US"/>
          </a:p>
        </p:txBody>
      </p:sp>
      <p:sp>
        <p:nvSpPr>
          <p:cNvPr id="1048663" name="Text 5"/>
          <p:cNvSpPr/>
          <p:nvPr/>
        </p:nvSpPr>
        <p:spPr>
          <a:xfrm>
            <a:off x="5239345" y="6411397"/>
            <a:ext cx="4151709" cy="104405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41"/>
              </a:lnSpc>
              <a:buNone/>
            </a:pPr>
            <a:r>
              <a:rPr dirty="0" sz="1713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Suggest complementary products or higher-priced alternatives to increase average order value.</a:t>
            </a:r>
            <a:endParaRPr dirty="0" sz="1713" lang="en-US"/>
          </a:p>
        </p:txBody>
      </p:sp>
      <p:pic>
        <p:nvPicPr>
          <p:cNvPr id="2097184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717286" y="5179576"/>
            <a:ext cx="543878" cy="543878"/>
          </a:xfrm>
          <a:prstGeom prst="rect"/>
        </p:spPr>
      </p:pic>
      <p:sp>
        <p:nvSpPr>
          <p:cNvPr id="1048664" name="Text 6"/>
          <p:cNvSpPr/>
          <p:nvPr/>
        </p:nvSpPr>
        <p:spPr>
          <a:xfrm>
            <a:off x="9717286" y="5940981"/>
            <a:ext cx="2719507" cy="33992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77"/>
              </a:lnSpc>
              <a:buNone/>
            </a:pPr>
            <a:r>
              <a:rPr dirty="0" sz="2141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Personalized Offers</a:t>
            </a:r>
            <a:endParaRPr dirty="0" sz="2141" lang="en-US"/>
          </a:p>
        </p:txBody>
      </p:sp>
      <p:sp>
        <p:nvSpPr>
          <p:cNvPr id="1048665" name="Text 7"/>
          <p:cNvSpPr/>
          <p:nvPr/>
        </p:nvSpPr>
        <p:spPr>
          <a:xfrm>
            <a:off x="9717286" y="6411397"/>
            <a:ext cx="4151709" cy="1044059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41"/>
              </a:lnSpc>
              <a:buNone/>
            </a:pPr>
            <a:r>
              <a:rPr dirty="0" sz="1713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targeted promotions and discounts based on customer behavior and preferences.</a:t>
            </a:r>
            <a:endParaRPr dirty="0" sz="1713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6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pic>
        <p:nvPicPr>
          <p:cNvPr id="209718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8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08200" y="2255520"/>
            <a:ext cx="4957882" cy="3718441"/>
          </a:xfrm>
          <a:prstGeom prst="rect"/>
        </p:spPr>
      </p:pic>
      <p:sp>
        <p:nvSpPr>
          <p:cNvPr id="1048670" name="Text 1"/>
          <p:cNvSpPr/>
          <p:nvPr/>
        </p:nvSpPr>
        <p:spPr>
          <a:xfrm>
            <a:off x="739735" y="750689"/>
            <a:ext cx="7664529" cy="132087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201"/>
              </a:lnSpc>
              <a:buNone/>
            </a:pPr>
            <a:r>
              <a:rPr dirty="0" sz="4161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Integrating Social Media and Customer Engagement</a:t>
            </a:r>
            <a:endParaRPr dirty="0" sz="4161" lang="en-US"/>
          </a:p>
        </p:txBody>
      </p:sp>
      <p:sp>
        <p:nvSpPr>
          <p:cNvPr id="1048671" name="Shape 2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B8BFDF"/>
          </a:solidFill>
        </p:spPr>
      </p:sp>
      <p:sp>
        <p:nvSpPr>
          <p:cNvPr id="1048672" name="Shape 3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B8BFDF"/>
          </a:solidFill>
        </p:spPr>
      </p:sp>
      <p:sp>
        <p:nvSpPr>
          <p:cNvPr id="1048673" name="Shape 4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74" name="Text 5"/>
          <p:cNvSpPr/>
          <p:nvPr/>
        </p:nvSpPr>
        <p:spPr>
          <a:xfrm>
            <a:off x="1009769" y="2705457"/>
            <a:ext cx="93702" cy="31706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96"/>
              </a:lnSpc>
              <a:buNone/>
            </a:pPr>
            <a:r>
              <a:rPr dirty="0" sz="2496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dirty="0" sz="2496" lang="en-US"/>
          </a:p>
        </p:txBody>
      </p:sp>
      <p:sp>
        <p:nvSpPr>
          <p:cNvPr id="1048675" name="Text 6"/>
          <p:cNvSpPr/>
          <p:nvPr/>
        </p:nvSpPr>
        <p:spPr>
          <a:xfrm>
            <a:off x="2219087" y="2599849"/>
            <a:ext cx="3015615" cy="33016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00"/>
              </a:lnSpc>
              <a:buNone/>
            </a:pPr>
            <a:r>
              <a:rPr dirty="0" sz="208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Social Media Integration</a:t>
            </a:r>
            <a:endParaRPr dirty="0" sz="2080" lang="en-US"/>
          </a:p>
        </p:txBody>
      </p:sp>
      <p:sp>
        <p:nvSpPr>
          <p:cNvPr id="1048676" name="Text 7"/>
          <p:cNvSpPr/>
          <p:nvPr/>
        </p:nvSpPr>
        <p:spPr>
          <a:xfrm>
            <a:off x="2219087" y="3056811"/>
            <a:ext cx="6185178" cy="67627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663"/>
              </a:lnSpc>
              <a:buNone/>
            </a:pPr>
            <a:r>
              <a:rPr dirty="0" sz="1664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 customers to share products on social media platforms and offer social login options for easy account creation.</a:t>
            </a:r>
            <a:endParaRPr dirty="0" sz="1664" lang="en-US"/>
          </a:p>
        </p:txBody>
      </p:sp>
      <p:sp>
        <p:nvSpPr>
          <p:cNvPr id="1048677" name="Shape 8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B8BFDF"/>
          </a:solidFill>
        </p:spPr>
      </p:sp>
      <p:sp>
        <p:nvSpPr>
          <p:cNvPr id="1048678" name="Shape 9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79" name="Text 10"/>
          <p:cNvSpPr/>
          <p:nvPr/>
        </p:nvSpPr>
        <p:spPr>
          <a:xfrm>
            <a:off x="973931" y="4472702"/>
            <a:ext cx="165378" cy="31706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96"/>
              </a:lnSpc>
              <a:buNone/>
            </a:pPr>
            <a:r>
              <a:rPr dirty="0" sz="2496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dirty="0" sz="2496" lang="en-US"/>
          </a:p>
        </p:txBody>
      </p:sp>
      <p:sp>
        <p:nvSpPr>
          <p:cNvPr id="1048680" name="Text 11"/>
          <p:cNvSpPr/>
          <p:nvPr/>
        </p:nvSpPr>
        <p:spPr>
          <a:xfrm>
            <a:off x="2219087" y="4367093"/>
            <a:ext cx="4085630" cy="33016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00"/>
              </a:lnSpc>
              <a:buNone/>
            </a:pPr>
            <a:r>
              <a:rPr dirty="0" sz="208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Reviews and Feedback</a:t>
            </a:r>
            <a:endParaRPr dirty="0" sz="2080" lang="en-US"/>
          </a:p>
        </p:txBody>
      </p:sp>
      <p:sp>
        <p:nvSpPr>
          <p:cNvPr id="1048681" name="Text 12"/>
          <p:cNvSpPr/>
          <p:nvPr/>
        </p:nvSpPr>
        <p:spPr>
          <a:xfrm>
            <a:off x="2219087" y="4824055"/>
            <a:ext cx="6185178" cy="67627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663"/>
              </a:lnSpc>
              <a:buNone/>
            </a:pPr>
            <a:r>
              <a:rPr dirty="0" sz="1664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customer feedback and reviews to build trust and improve the shopping experience.</a:t>
            </a:r>
            <a:endParaRPr dirty="0" sz="1664" lang="en-US"/>
          </a:p>
        </p:txBody>
      </p:sp>
      <p:sp>
        <p:nvSpPr>
          <p:cNvPr id="1048682" name="Shape 13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B8BFDF"/>
          </a:solidFill>
        </p:spPr>
      </p:sp>
      <p:sp>
        <p:nvSpPr>
          <p:cNvPr id="1048683" name="Shape 14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48684" name="Text 15"/>
          <p:cNvSpPr/>
          <p:nvPr/>
        </p:nvSpPr>
        <p:spPr>
          <a:xfrm>
            <a:off x="967621" y="6239947"/>
            <a:ext cx="177998" cy="31706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96"/>
              </a:lnSpc>
              <a:buNone/>
            </a:pPr>
            <a:r>
              <a:rPr dirty="0" sz="2496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dirty="0" sz="2496" lang="en-US"/>
          </a:p>
        </p:txBody>
      </p:sp>
      <p:sp>
        <p:nvSpPr>
          <p:cNvPr id="1048685" name="Text 16"/>
          <p:cNvSpPr/>
          <p:nvPr/>
        </p:nvSpPr>
        <p:spPr>
          <a:xfrm>
            <a:off x="2219087" y="6134338"/>
            <a:ext cx="2641997" cy="33016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00"/>
              </a:lnSpc>
              <a:buNone/>
            </a:pPr>
            <a:r>
              <a:rPr dirty="0" sz="2080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Live Chat Support</a:t>
            </a:r>
            <a:endParaRPr dirty="0" sz="2080" lang="en-US"/>
          </a:p>
        </p:txBody>
      </p:sp>
      <p:sp>
        <p:nvSpPr>
          <p:cNvPr id="1048686" name="Text 17"/>
          <p:cNvSpPr/>
          <p:nvPr/>
        </p:nvSpPr>
        <p:spPr>
          <a:xfrm>
            <a:off x="2219087" y="6591300"/>
            <a:ext cx="6185178" cy="67627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663"/>
              </a:lnSpc>
              <a:buNone/>
            </a:pPr>
            <a:r>
              <a:rPr dirty="0" sz="1664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live chat support to provide instant assistance and answer customer questions.</a:t>
            </a:r>
            <a:endParaRPr dirty="0" sz="1664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9F9FF">
              <a:alpha val="75000"/>
            </a:srgbClr>
          </a:solidFill>
        </p:spPr>
      </p:sp>
      <p:sp>
        <p:nvSpPr>
          <p:cNvPr id="1048691" name="Text 1"/>
          <p:cNvSpPr/>
          <p:nvPr/>
        </p:nvSpPr>
        <p:spPr>
          <a:xfrm>
            <a:off x="793790" y="1328857"/>
            <a:ext cx="10125313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dirty="0" sz="4465" lang="en-US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Ensuring Seamless Mobile Experience</a:t>
            </a:r>
            <a:endParaRPr dirty="0" sz="4465" lang="en-US"/>
          </a:p>
        </p:txBody>
      </p:sp>
      <p:pic>
        <p:nvPicPr>
          <p:cNvPr id="209719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93790" y="2491264"/>
            <a:ext cx="4120753" cy="2546747"/>
          </a:xfrm>
          <a:prstGeom prst="rect"/>
        </p:spPr>
      </p:pic>
      <p:sp>
        <p:nvSpPr>
          <p:cNvPr id="1048692" name="Text 2"/>
          <p:cNvSpPr/>
          <p:nvPr/>
        </p:nvSpPr>
        <p:spPr>
          <a:xfrm>
            <a:off x="793790" y="5321498"/>
            <a:ext cx="3927753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Optimized for Mobile Devices</a:t>
            </a:r>
            <a:endParaRPr dirty="0" sz="2233" lang="en-US"/>
          </a:p>
        </p:txBody>
      </p:sp>
      <p:sp>
        <p:nvSpPr>
          <p:cNvPr id="1048693" name="Text 3"/>
          <p:cNvSpPr/>
          <p:nvPr/>
        </p:nvSpPr>
        <p:spPr>
          <a:xfrm>
            <a:off x="793790" y="5811917"/>
            <a:ext cx="4120753" cy="108870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your website loads quickly and renders properly on all mobile devices.</a:t>
            </a:r>
            <a:endParaRPr dirty="0" sz="1786" lang="en-US"/>
          </a:p>
        </p:txBody>
      </p:sp>
      <p:pic>
        <p:nvPicPr>
          <p:cNvPr id="209719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254704" y="2491264"/>
            <a:ext cx="4120872" cy="2546866"/>
          </a:xfrm>
          <a:prstGeom prst="rect"/>
        </p:spPr>
      </p:pic>
      <p:sp>
        <p:nvSpPr>
          <p:cNvPr id="1048694" name="Text 4"/>
          <p:cNvSpPr/>
          <p:nvPr/>
        </p:nvSpPr>
        <p:spPr>
          <a:xfrm>
            <a:off x="5254704" y="5321617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Intuitive Navigation</a:t>
            </a:r>
            <a:endParaRPr dirty="0" sz="2233" lang="en-US"/>
          </a:p>
        </p:txBody>
      </p:sp>
      <p:sp>
        <p:nvSpPr>
          <p:cNvPr id="1048695" name="Text 5"/>
          <p:cNvSpPr/>
          <p:nvPr/>
        </p:nvSpPr>
        <p:spPr>
          <a:xfrm>
            <a:off x="5254704" y="5812036"/>
            <a:ext cx="4120872" cy="108870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 mobile-friendly navigation menu that is easy to use on smaller screens.</a:t>
            </a:r>
            <a:endParaRPr dirty="0" sz="1786" lang="en-US"/>
          </a:p>
        </p:txBody>
      </p:sp>
      <p:pic>
        <p:nvPicPr>
          <p:cNvPr id="209719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715738" y="2491264"/>
            <a:ext cx="4120753" cy="2546747"/>
          </a:xfrm>
          <a:prstGeom prst="rect"/>
        </p:spPr>
      </p:pic>
      <p:sp>
        <p:nvSpPr>
          <p:cNvPr id="1048696" name="Text 6"/>
          <p:cNvSpPr/>
          <p:nvPr/>
        </p:nvSpPr>
        <p:spPr>
          <a:xfrm>
            <a:off x="9715738" y="5321498"/>
            <a:ext cx="3817382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dirty="0" sz="2233" lang="en-US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Simplified Checkout Process</a:t>
            </a:r>
            <a:endParaRPr dirty="0" sz="2233" lang="en-US"/>
          </a:p>
        </p:txBody>
      </p:sp>
      <p:sp>
        <p:nvSpPr>
          <p:cNvPr id="1048697" name="Text 7"/>
          <p:cNvSpPr/>
          <p:nvPr/>
        </p:nvSpPr>
        <p:spPr>
          <a:xfrm>
            <a:off x="9715738" y="5811917"/>
            <a:ext cx="4120753" cy="108870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lang="en-US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 the checkout process for mobile users to reduce friction and encourage conversions.</a:t>
            </a:r>
            <a:endParaRPr dirty="0" sz="1786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2024-08-28T04:11:25Z</dcterms:created>
  <dcterms:modified xsi:type="dcterms:W3CDTF">2024-08-28T15:16:11Z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183014e43ef0416991a18eb6aad37941</vt:lpwstr>
  </property>
</Properties>
</file>